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49" r:id="rId2"/>
    <p:sldId id="379" r:id="rId3"/>
    <p:sldId id="388" r:id="rId4"/>
    <p:sldId id="389" r:id="rId5"/>
    <p:sldId id="376" r:id="rId6"/>
    <p:sldId id="387" r:id="rId7"/>
    <p:sldId id="377" r:id="rId8"/>
    <p:sldId id="378" r:id="rId9"/>
    <p:sldId id="382"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gray"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093" autoAdjust="0"/>
  </p:normalViewPr>
  <p:slideViewPr>
    <p:cSldViewPr>
      <p:cViewPr>
        <p:scale>
          <a:sx n="50" d="100"/>
          <a:sy n="50" d="100"/>
        </p:scale>
        <p:origin x="-1728" y="-1024"/>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71CE4EAC-3BFD-B64F-BEE5-15F88A6A8400}" type="datetimeFigureOut">
              <a:rPr lang="en-US" smtClean="0"/>
              <a:t>1/26/16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F683F1A-6D0E-E04C-89CA-80EBB2DF96B1}" type="slidenum">
              <a:rPr lang="en-US" smtClean="0"/>
              <a:t>‹#›</a:t>
            </a:fld>
            <a:endParaRPr lang="en-US"/>
          </a:p>
        </p:txBody>
      </p:sp>
    </p:spTree>
    <p:extLst>
      <p:ext uri="{BB962C8B-B14F-4D97-AF65-F5344CB8AC3E}">
        <p14:creationId xmlns:p14="http://schemas.microsoft.com/office/powerpoint/2010/main" val="37857733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473" tIns="46237" rIns="92473" bIns="46237"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wrap="square" lIns="92473" tIns="46237" rIns="92473" bIns="46237" numCol="1" anchor="t" anchorCtr="0" compatLnSpc="1">
            <a:prstTxWarp prst="textNoShape">
              <a:avLst/>
            </a:prstTxWarp>
          </a:bodyPr>
          <a:lstStyle>
            <a:lvl1pPr algn="r">
              <a:defRPr sz="1200"/>
            </a:lvl1pPr>
          </a:lstStyle>
          <a:p>
            <a:fld id="{2EC1D8BB-A910-4288-9438-C828D54301D2}" type="datetimeFigureOut">
              <a:rPr lang="en-US" altLang="en-US"/>
              <a:pPr/>
              <a:t>1/26/16</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473" tIns="46237" rIns="92473" bIns="46237"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2473" tIns="46237" rIns="92473" bIns="4623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2473" tIns="46237" rIns="92473" bIns="46237" rtlCol="0" anchor="b"/>
          <a:lstStyle>
            <a:lvl1pPr algn="l" fontAlgn="auto">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2473" tIns="46237" rIns="92473" bIns="46237" numCol="1" anchor="b" anchorCtr="0" compatLnSpc="1">
            <a:prstTxWarp prst="textNoShape">
              <a:avLst/>
            </a:prstTxWarp>
          </a:bodyPr>
          <a:lstStyle>
            <a:lvl1pPr algn="r">
              <a:defRPr sz="1200"/>
            </a:lvl1pPr>
          </a:lstStyle>
          <a:p>
            <a:fld id="{D46ECE53-7480-4DBA-B342-91414BE49824}" type="slidenum">
              <a:rPr lang="en-US" altLang="en-US"/>
              <a:pPr/>
              <a:t>‹#›</a:t>
            </a:fld>
            <a:endParaRPr lang="en-US" altLang="en-US"/>
          </a:p>
        </p:txBody>
      </p:sp>
    </p:spTree>
    <p:extLst>
      <p:ext uri="{BB962C8B-B14F-4D97-AF65-F5344CB8AC3E}">
        <p14:creationId xmlns:p14="http://schemas.microsoft.com/office/powerpoint/2010/main" val="33299522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S PGothic" pitchFamily="34" charset="-128"/>
        <a:cs typeface="+mn-cs"/>
      </a:defRPr>
    </a:lvl1pPr>
    <a:lvl2pPr marL="457200" algn="l" rtl="0" fontAlgn="base">
      <a:spcBef>
        <a:spcPct val="30000"/>
      </a:spcBef>
      <a:spcAft>
        <a:spcPct val="0"/>
      </a:spcAft>
      <a:defRPr sz="1200" kern="1200">
        <a:solidFill>
          <a:schemeClr val="tx1"/>
        </a:solidFill>
        <a:latin typeface="+mn-lt"/>
        <a:ea typeface="MS PGothic" pitchFamily="34" charset="-128"/>
        <a:cs typeface="+mn-cs"/>
      </a:defRPr>
    </a:lvl2pPr>
    <a:lvl3pPr marL="914400" algn="l" rtl="0" fontAlgn="base">
      <a:spcBef>
        <a:spcPct val="30000"/>
      </a:spcBef>
      <a:spcAft>
        <a:spcPct val="0"/>
      </a:spcAft>
      <a:defRPr sz="1200" kern="1200">
        <a:solidFill>
          <a:schemeClr val="tx1"/>
        </a:solidFill>
        <a:latin typeface="+mn-lt"/>
        <a:ea typeface="MS PGothic" pitchFamily="34" charset="-128"/>
        <a:cs typeface="+mn-cs"/>
      </a:defRPr>
    </a:lvl3pPr>
    <a:lvl4pPr marL="1371600" algn="l" rtl="0" fontAlgn="base">
      <a:spcBef>
        <a:spcPct val="30000"/>
      </a:spcBef>
      <a:spcAft>
        <a:spcPct val="0"/>
      </a:spcAft>
      <a:defRPr sz="1200" kern="1200">
        <a:solidFill>
          <a:schemeClr val="tx1"/>
        </a:solidFill>
        <a:latin typeface="+mn-lt"/>
        <a:ea typeface="MS PGothic" pitchFamily="34" charset="-128"/>
        <a:cs typeface="+mn-cs"/>
      </a:defRPr>
    </a:lvl4pPr>
    <a:lvl5pPr marL="1828800" algn="l" rtl="0" fontAlgn="base">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Local District NE is pleased</a:t>
            </a:r>
            <a:r>
              <a:rPr lang="en-US" baseline="0" dirty="0" smtClean="0"/>
              <a:t> to share these slides on how to access the tasks that you can use with teachers on the SBAC Performance Tasks.  Remember that these materials are not secure, but not public, and all teachers have agreed to  non-disclosure when they sign up to use the site.  You make make limited copies of the materials for PD </a:t>
            </a:r>
            <a:r>
              <a:rPr lang="en-US" baseline="0" dirty="0" smtClean="0"/>
              <a:t>purposes.  Tell Teachers:  Do </a:t>
            </a:r>
            <a:r>
              <a:rPr lang="en-US" baseline="0" dirty="0" smtClean="0"/>
              <a:t>NOT post the materials on the web or share electronically.  Thank you!</a:t>
            </a:r>
            <a:endParaRPr lang="en-US" dirty="0"/>
          </a:p>
        </p:txBody>
      </p:sp>
      <p:sp>
        <p:nvSpPr>
          <p:cNvPr id="4" name="Slide Number Placeholder 3"/>
          <p:cNvSpPr>
            <a:spLocks noGrp="1"/>
          </p:cNvSpPr>
          <p:nvPr>
            <p:ph type="sldNum" sz="quarter" idx="10"/>
          </p:nvPr>
        </p:nvSpPr>
        <p:spPr/>
        <p:txBody>
          <a:bodyPr/>
          <a:lstStyle/>
          <a:p>
            <a:fld id="{D46ECE53-7480-4DBA-B342-91414BE49824}" type="slidenum">
              <a:rPr lang="en-US" altLang="en-US" smtClean="0"/>
              <a:pPr/>
              <a:t>1</a:t>
            </a:fld>
            <a:endParaRPr lang="en-US" altLang="en-US"/>
          </a:p>
        </p:txBody>
      </p:sp>
    </p:spTree>
    <p:extLst>
      <p:ext uri="{BB962C8B-B14F-4D97-AF65-F5344CB8AC3E}">
        <p14:creationId xmlns:p14="http://schemas.microsoft.com/office/powerpoint/2010/main" val="2402651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xfrm>
            <a:off x="1182688" y="695325"/>
            <a:ext cx="4646612"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buFontTx/>
              <a:buChar char="•"/>
            </a:pPr>
            <a:r>
              <a:rPr lang="en-US" altLang="en-US" dirty="0" smtClean="0">
                <a:latin typeface="Arial Narrow" pitchFamily="34" charset="0"/>
              </a:rPr>
              <a:t>There are two main sets of materials that you will need to be aware of and have access to in order to hand score items from the interim assessments.</a:t>
            </a:r>
          </a:p>
          <a:p>
            <a:pPr>
              <a:spcBef>
                <a:spcPct val="0"/>
              </a:spcBef>
              <a:buFontTx/>
              <a:buChar char="•"/>
            </a:pPr>
            <a:r>
              <a:rPr lang="en-US" altLang="en-US" dirty="0" smtClean="0">
                <a:latin typeface="Arial Narrow" pitchFamily="34" charset="0"/>
              </a:rPr>
              <a:t>The first is the Training Guide. The Training Guide includes information about the item and the scoring rubric.</a:t>
            </a:r>
          </a:p>
          <a:p>
            <a:pPr>
              <a:spcBef>
                <a:spcPct val="0"/>
              </a:spcBef>
              <a:buFontTx/>
              <a:buChar char="•"/>
            </a:pPr>
            <a:r>
              <a:rPr lang="en-US" altLang="en-US" dirty="0" smtClean="0">
                <a:latin typeface="Arial Narrow" pitchFamily="34" charset="0"/>
              </a:rPr>
              <a:t>The second set of materials are called Exemplars.</a:t>
            </a:r>
          </a:p>
          <a:p>
            <a:pPr>
              <a:spcBef>
                <a:spcPct val="0"/>
              </a:spcBef>
              <a:buFontTx/>
              <a:buChar char="•"/>
            </a:pPr>
            <a:r>
              <a:rPr lang="en-US" altLang="en-US" dirty="0" smtClean="0">
                <a:latin typeface="Arial Narrow" pitchFamily="34" charset="0"/>
              </a:rPr>
              <a:t>Within the Exemplars are Prep sets and Check sets.</a:t>
            </a:r>
          </a:p>
          <a:p>
            <a:pPr>
              <a:spcBef>
                <a:spcPct val="0"/>
              </a:spcBef>
              <a:buFontTx/>
              <a:buChar char="•"/>
            </a:pPr>
            <a:r>
              <a:rPr lang="en-US" altLang="en-US" dirty="0" smtClean="0">
                <a:latin typeface="Arial Narrow" pitchFamily="34" charset="0"/>
              </a:rPr>
              <a:t>The Prep Sets include sample student responses with scoring comments. These are provided to help the scorer understand how the rubric and scored papers align. </a:t>
            </a:r>
          </a:p>
          <a:p>
            <a:pPr>
              <a:spcBef>
                <a:spcPct val="0"/>
              </a:spcBef>
              <a:buFontTx/>
              <a:buChar char="•"/>
            </a:pPr>
            <a:r>
              <a:rPr lang="en-US" altLang="en-US" dirty="0" smtClean="0">
                <a:latin typeface="Arial Narrow" pitchFamily="34" charset="0"/>
              </a:rPr>
              <a:t>The Check Sets include sample student responses without scoring comments. These are provided to help the scorer practice scoring using the rubric. Scores and scoring comments in the form of an Answer Key are available for all items in the Check Set.</a:t>
            </a:r>
          </a:p>
          <a:p>
            <a:pPr>
              <a:spcBef>
                <a:spcPct val="0"/>
              </a:spcBef>
            </a:pPr>
            <a:endParaRPr lang="en-US" altLang="en-US" dirty="0" smtClean="0">
              <a:latin typeface="Arial Narrow" pitchFamily="34" charset="0"/>
            </a:endParaRPr>
          </a:p>
        </p:txBody>
      </p:sp>
      <p:sp>
        <p:nvSpPr>
          <p:cNvPr id="675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8815">
              <a:defRPr>
                <a:solidFill>
                  <a:schemeClr val="tx1"/>
                </a:solidFill>
                <a:latin typeface="Calibri" pitchFamily="34" charset="0"/>
                <a:ea typeface="MS PGothic" pitchFamily="34" charset="-128"/>
              </a:defRPr>
            </a:lvl1pPr>
            <a:lvl2pPr marL="751345" indent="-288979" defTabSz="948815">
              <a:defRPr>
                <a:solidFill>
                  <a:schemeClr val="tx1"/>
                </a:solidFill>
                <a:latin typeface="Calibri" pitchFamily="34" charset="0"/>
                <a:ea typeface="MS PGothic" pitchFamily="34" charset="-128"/>
              </a:defRPr>
            </a:lvl2pPr>
            <a:lvl3pPr marL="1155916" indent="-231183" defTabSz="948815">
              <a:defRPr>
                <a:solidFill>
                  <a:schemeClr val="tx1"/>
                </a:solidFill>
                <a:latin typeface="Calibri" pitchFamily="34" charset="0"/>
                <a:ea typeface="MS PGothic" pitchFamily="34" charset="-128"/>
              </a:defRPr>
            </a:lvl3pPr>
            <a:lvl4pPr marL="1618282" indent="-231183" defTabSz="948815">
              <a:defRPr>
                <a:solidFill>
                  <a:schemeClr val="tx1"/>
                </a:solidFill>
                <a:latin typeface="Calibri" pitchFamily="34" charset="0"/>
                <a:ea typeface="MS PGothic" pitchFamily="34" charset="-128"/>
              </a:defRPr>
            </a:lvl4pPr>
            <a:lvl5pPr marL="2080649" indent="-231183" defTabSz="948815">
              <a:defRPr>
                <a:solidFill>
                  <a:schemeClr val="tx1"/>
                </a:solidFill>
                <a:latin typeface="Calibri" pitchFamily="34" charset="0"/>
                <a:ea typeface="MS PGothic" pitchFamily="34" charset="-128"/>
              </a:defRPr>
            </a:lvl5pPr>
            <a:lvl6pPr marL="2543015" indent="-231183" defTabSz="948815" fontAlgn="base">
              <a:spcBef>
                <a:spcPct val="0"/>
              </a:spcBef>
              <a:spcAft>
                <a:spcPct val="0"/>
              </a:spcAft>
              <a:defRPr>
                <a:solidFill>
                  <a:schemeClr val="tx1"/>
                </a:solidFill>
                <a:latin typeface="Calibri" pitchFamily="34" charset="0"/>
                <a:ea typeface="MS PGothic" pitchFamily="34" charset="-128"/>
              </a:defRPr>
            </a:lvl6pPr>
            <a:lvl7pPr marL="3005381" indent="-231183" defTabSz="948815" fontAlgn="base">
              <a:spcBef>
                <a:spcPct val="0"/>
              </a:spcBef>
              <a:spcAft>
                <a:spcPct val="0"/>
              </a:spcAft>
              <a:defRPr>
                <a:solidFill>
                  <a:schemeClr val="tx1"/>
                </a:solidFill>
                <a:latin typeface="Calibri" pitchFamily="34" charset="0"/>
                <a:ea typeface="MS PGothic" pitchFamily="34" charset="-128"/>
              </a:defRPr>
            </a:lvl7pPr>
            <a:lvl8pPr marL="3467748" indent="-231183" defTabSz="948815" fontAlgn="base">
              <a:spcBef>
                <a:spcPct val="0"/>
              </a:spcBef>
              <a:spcAft>
                <a:spcPct val="0"/>
              </a:spcAft>
              <a:defRPr>
                <a:solidFill>
                  <a:schemeClr val="tx1"/>
                </a:solidFill>
                <a:latin typeface="Calibri" pitchFamily="34" charset="0"/>
                <a:ea typeface="MS PGothic" pitchFamily="34" charset="-128"/>
              </a:defRPr>
            </a:lvl8pPr>
            <a:lvl9pPr marL="3930114" indent="-231183" defTabSz="948815" fontAlgn="base">
              <a:spcBef>
                <a:spcPct val="0"/>
              </a:spcBef>
              <a:spcAft>
                <a:spcPct val="0"/>
              </a:spcAft>
              <a:defRPr>
                <a:solidFill>
                  <a:schemeClr val="tx1"/>
                </a:solidFill>
                <a:latin typeface="Calibri" pitchFamily="34" charset="0"/>
                <a:ea typeface="MS PGothic" pitchFamily="34" charset="-128"/>
              </a:defRPr>
            </a:lvl9pPr>
          </a:lstStyle>
          <a:p>
            <a:fld id="{D8A3E1BC-9E8C-470A-89E9-7FCFE2468182}" type="slidenum">
              <a:rPr lang="en-US" altLang="en-US" sz="1100">
                <a:solidFill>
                  <a:srgbClr val="000054"/>
                </a:solidFill>
                <a:latin typeface="Arial" pitchFamily="34" charset="0"/>
              </a:rPr>
              <a:pPr/>
              <a:t>2</a:t>
            </a:fld>
            <a:endParaRPr lang="en-US" altLang="en-US" sz="1100">
              <a:solidFill>
                <a:srgbClr val="000054"/>
              </a:solidFill>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 to www.caaspp.org and click on Smarter Balanced Interim Assessments</a:t>
            </a:r>
            <a:endParaRPr lang="en-US" dirty="0"/>
          </a:p>
        </p:txBody>
      </p:sp>
      <p:sp>
        <p:nvSpPr>
          <p:cNvPr id="4" name="Slide Number Placeholder 3"/>
          <p:cNvSpPr>
            <a:spLocks noGrp="1"/>
          </p:cNvSpPr>
          <p:nvPr>
            <p:ph type="sldNum" sz="quarter" idx="10"/>
          </p:nvPr>
        </p:nvSpPr>
        <p:spPr/>
        <p:txBody>
          <a:bodyPr/>
          <a:lstStyle/>
          <a:p>
            <a:fld id="{D46ECE53-7480-4DBA-B342-91414BE49824}" type="slidenum">
              <a:rPr lang="en-US" altLang="en-US" smtClean="0"/>
              <a:pPr/>
              <a:t>3</a:t>
            </a:fld>
            <a:endParaRPr lang="en-US" altLang="en-US"/>
          </a:p>
        </p:txBody>
      </p:sp>
    </p:spTree>
    <p:extLst>
      <p:ext uri="{BB962C8B-B14F-4D97-AF65-F5344CB8AC3E}">
        <p14:creationId xmlns:p14="http://schemas.microsoft.com/office/powerpoint/2010/main" val="136227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Click on Hand Scoring and Training Guides</a:t>
            </a:r>
            <a:r>
              <a:rPr lang="en-US" baseline="0" dirty="0" smtClean="0"/>
              <a:t> and Exemplars</a:t>
            </a:r>
            <a:endParaRPr lang="en-US" dirty="0"/>
          </a:p>
        </p:txBody>
      </p:sp>
      <p:sp>
        <p:nvSpPr>
          <p:cNvPr id="4" name="Slide Number Placeholder 3"/>
          <p:cNvSpPr>
            <a:spLocks noGrp="1"/>
          </p:cNvSpPr>
          <p:nvPr>
            <p:ph type="sldNum" sz="quarter" idx="10"/>
          </p:nvPr>
        </p:nvSpPr>
        <p:spPr/>
        <p:txBody>
          <a:bodyPr/>
          <a:lstStyle/>
          <a:p>
            <a:fld id="{D46ECE53-7480-4DBA-B342-91414BE49824}" type="slidenum">
              <a:rPr lang="en-US" altLang="en-US" smtClean="0"/>
              <a:pPr/>
              <a:t>4</a:t>
            </a:fld>
            <a:endParaRPr lang="en-US" altLang="en-US"/>
          </a:p>
        </p:txBody>
      </p:sp>
    </p:spTree>
    <p:extLst>
      <p:ext uri="{BB962C8B-B14F-4D97-AF65-F5344CB8AC3E}">
        <p14:creationId xmlns:p14="http://schemas.microsoft.com/office/powerpoint/2010/main" val="1382024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Sign in with your TOMS account and then </a:t>
            </a:r>
            <a:r>
              <a:rPr lang="en-US" baseline="0" dirty="0" smtClean="0"/>
              <a:t>Click “Help”.</a:t>
            </a:r>
            <a:endParaRPr lang="en-US" dirty="0"/>
          </a:p>
        </p:txBody>
      </p:sp>
      <p:sp>
        <p:nvSpPr>
          <p:cNvPr id="4" name="Slide Number Placeholder 3"/>
          <p:cNvSpPr>
            <a:spLocks noGrp="1"/>
          </p:cNvSpPr>
          <p:nvPr>
            <p:ph type="sldNum" sz="quarter" idx="10"/>
          </p:nvPr>
        </p:nvSpPr>
        <p:spPr/>
        <p:txBody>
          <a:bodyPr/>
          <a:lstStyle/>
          <a:p>
            <a:fld id="{D46ECE53-7480-4DBA-B342-91414BE49824}" type="slidenum">
              <a:rPr lang="en-US" altLang="en-US" smtClean="0"/>
              <a:pPr/>
              <a:t>5</a:t>
            </a:fld>
            <a:endParaRPr lang="en-US" altLang="en-US"/>
          </a:p>
        </p:txBody>
      </p:sp>
    </p:spTree>
    <p:extLst>
      <p:ext uri="{BB962C8B-B14F-4D97-AF65-F5344CB8AC3E}">
        <p14:creationId xmlns:p14="http://schemas.microsoft.com/office/powerpoint/2010/main" val="804893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Click “Interim Assessment Hand Scoring”</a:t>
            </a:r>
            <a:endParaRPr lang="en-US" dirty="0"/>
          </a:p>
        </p:txBody>
      </p:sp>
      <p:sp>
        <p:nvSpPr>
          <p:cNvPr id="4" name="Slide Number Placeholder 3"/>
          <p:cNvSpPr>
            <a:spLocks noGrp="1"/>
          </p:cNvSpPr>
          <p:nvPr>
            <p:ph type="sldNum" sz="quarter" idx="10"/>
          </p:nvPr>
        </p:nvSpPr>
        <p:spPr/>
        <p:txBody>
          <a:bodyPr/>
          <a:lstStyle/>
          <a:p>
            <a:fld id="{D46ECE53-7480-4DBA-B342-91414BE49824}" type="slidenum">
              <a:rPr lang="en-US" altLang="en-US" smtClean="0"/>
              <a:pPr/>
              <a:t>6</a:t>
            </a:fld>
            <a:endParaRPr lang="en-US" altLang="en-US"/>
          </a:p>
        </p:txBody>
      </p:sp>
    </p:spTree>
    <p:extLst>
      <p:ext uri="{BB962C8B-B14F-4D97-AF65-F5344CB8AC3E}">
        <p14:creationId xmlns:p14="http://schemas.microsoft.com/office/powerpoint/2010/main" val="3206885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a:t>
            </a:r>
            <a:r>
              <a:rPr lang="en-US" baseline="0" dirty="0" smtClean="0"/>
              <a:t>Interim Assessment Hand Scoring Training Guides and Exemplars”, click the grade level by subject area.  This is what it looks like for ELA.</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Each item number corresponds to an individual item that needs hand scoring on the IAB.   </a:t>
            </a:r>
            <a:endParaRPr lang="en-US" dirty="0" smtClean="0"/>
          </a:p>
          <a:p>
            <a:endParaRPr lang="en-US" dirty="0"/>
          </a:p>
        </p:txBody>
      </p:sp>
      <p:sp>
        <p:nvSpPr>
          <p:cNvPr id="4" name="Slide Number Placeholder 3"/>
          <p:cNvSpPr>
            <a:spLocks noGrp="1"/>
          </p:cNvSpPr>
          <p:nvPr>
            <p:ph type="sldNum" sz="quarter" idx="10"/>
          </p:nvPr>
        </p:nvSpPr>
        <p:spPr/>
        <p:txBody>
          <a:bodyPr/>
          <a:lstStyle/>
          <a:p>
            <a:fld id="{D46ECE53-7480-4DBA-B342-91414BE49824}" type="slidenum">
              <a:rPr lang="en-US" altLang="en-US" smtClean="0"/>
              <a:pPr/>
              <a:t>7</a:t>
            </a:fld>
            <a:endParaRPr lang="en-US" altLang="en-US"/>
          </a:p>
        </p:txBody>
      </p:sp>
    </p:spTree>
    <p:extLst>
      <p:ext uri="{BB962C8B-B14F-4D97-AF65-F5344CB8AC3E}">
        <p14:creationId xmlns:p14="http://schemas.microsoft.com/office/powerpoint/2010/main" val="2634716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a:t>
            </a:r>
            <a:r>
              <a:rPr lang="en-US" baseline="0" dirty="0" smtClean="0"/>
              <a:t>Interim Assessment Hand Scoring Training Guides and Exemplars”, click the grade level by subject area.  This is what it looks like for Math.</a:t>
            </a:r>
          </a:p>
          <a:p>
            <a:r>
              <a:rPr lang="en-US" baseline="0" dirty="0" smtClean="0"/>
              <a:t>Each item number corresponds to an individual item that needs hand scoring on the IAB.   </a:t>
            </a:r>
            <a:endParaRPr lang="en-US" dirty="0"/>
          </a:p>
        </p:txBody>
      </p:sp>
      <p:sp>
        <p:nvSpPr>
          <p:cNvPr id="4" name="Slide Number Placeholder 3"/>
          <p:cNvSpPr>
            <a:spLocks noGrp="1"/>
          </p:cNvSpPr>
          <p:nvPr>
            <p:ph type="sldNum" sz="quarter" idx="10"/>
          </p:nvPr>
        </p:nvSpPr>
        <p:spPr/>
        <p:txBody>
          <a:bodyPr/>
          <a:lstStyle/>
          <a:p>
            <a:fld id="{D46ECE53-7480-4DBA-B342-91414BE49824}" type="slidenum">
              <a:rPr lang="en-US" altLang="en-US" smtClean="0"/>
              <a:pPr/>
              <a:t>8</a:t>
            </a:fld>
            <a:endParaRPr lang="en-US" altLang="en-US"/>
          </a:p>
        </p:txBody>
      </p:sp>
    </p:spTree>
    <p:extLst>
      <p:ext uri="{BB962C8B-B14F-4D97-AF65-F5344CB8AC3E}">
        <p14:creationId xmlns:p14="http://schemas.microsoft.com/office/powerpoint/2010/main" val="3555552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xfrm>
            <a:off x="1182688" y="695325"/>
            <a:ext cx="4646612"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latin typeface="Arial Narrow" pitchFamily="34" charset="0"/>
              </a:rPr>
              <a:t>Here are other sites</a:t>
            </a:r>
            <a:r>
              <a:rPr lang="en-US" altLang="en-US" baseline="0" dirty="0" smtClean="0">
                <a:latin typeface="Arial Narrow" pitchFamily="34" charset="0"/>
              </a:rPr>
              <a:t> for more information.  </a:t>
            </a:r>
            <a:r>
              <a:rPr lang="en-US" altLang="en-US" baseline="0" smtClean="0">
                <a:latin typeface="Arial Narrow" pitchFamily="34" charset="0"/>
              </a:rPr>
              <a:t>Thank you!</a:t>
            </a:r>
            <a:endParaRPr lang="en-US" altLang="en-US" dirty="0" smtClean="0">
              <a:latin typeface="Arial Narrow" pitchFamily="34" charset="0"/>
            </a:endParaRPr>
          </a:p>
          <a:p>
            <a:pPr>
              <a:spcBef>
                <a:spcPct val="0"/>
              </a:spcBef>
            </a:pPr>
            <a:endParaRPr lang="en-US" altLang="en-US" dirty="0" smtClean="0">
              <a:latin typeface="Arial Narrow" pitchFamily="34" charset="0"/>
            </a:endParaRPr>
          </a:p>
        </p:txBody>
      </p:sp>
      <p:sp>
        <p:nvSpPr>
          <p:cNvPr id="686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MS PGothic" pitchFamily="34" charset="-128"/>
              </a:defRPr>
            </a:lvl1pPr>
            <a:lvl2pPr marL="751345" indent="-288979">
              <a:defRPr>
                <a:solidFill>
                  <a:schemeClr val="tx1"/>
                </a:solidFill>
                <a:latin typeface="Calibri" pitchFamily="34" charset="0"/>
                <a:ea typeface="MS PGothic" pitchFamily="34" charset="-128"/>
              </a:defRPr>
            </a:lvl2pPr>
            <a:lvl3pPr marL="1155916" indent="-231183">
              <a:defRPr>
                <a:solidFill>
                  <a:schemeClr val="tx1"/>
                </a:solidFill>
                <a:latin typeface="Calibri" pitchFamily="34" charset="0"/>
                <a:ea typeface="MS PGothic" pitchFamily="34" charset="-128"/>
              </a:defRPr>
            </a:lvl3pPr>
            <a:lvl4pPr marL="1618282" indent="-231183">
              <a:defRPr>
                <a:solidFill>
                  <a:schemeClr val="tx1"/>
                </a:solidFill>
                <a:latin typeface="Calibri" pitchFamily="34" charset="0"/>
                <a:ea typeface="MS PGothic" pitchFamily="34" charset="-128"/>
              </a:defRPr>
            </a:lvl4pPr>
            <a:lvl5pPr marL="2080649" indent="-231183">
              <a:defRPr>
                <a:solidFill>
                  <a:schemeClr val="tx1"/>
                </a:solidFill>
                <a:latin typeface="Calibri" pitchFamily="34" charset="0"/>
                <a:ea typeface="MS PGothic" pitchFamily="34" charset="-128"/>
              </a:defRPr>
            </a:lvl5pPr>
            <a:lvl6pPr marL="2543015" indent="-231183" fontAlgn="base">
              <a:spcBef>
                <a:spcPct val="0"/>
              </a:spcBef>
              <a:spcAft>
                <a:spcPct val="0"/>
              </a:spcAft>
              <a:defRPr>
                <a:solidFill>
                  <a:schemeClr val="tx1"/>
                </a:solidFill>
                <a:latin typeface="Calibri" pitchFamily="34" charset="0"/>
                <a:ea typeface="MS PGothic" pitchFamily="34" charset="-128"/>
              </a:defRPr>
            </a:lvl6pPr>
            <a:lvl7pPr marL="3005381" indent="-231183" fontAlgn="base">
              <a:spcBef>
                <a:spcPct val="0"/>
              </a:spcBef>
              <a:spcAft>
                <a:spcPct val="0"/>
              </a:spcAft>
              <a:defRPr>
                <a:solidFill>
                  <a:schemeClr val="tx1"/>
                </a:solidFill>
                <a:latin typeface="Calibri" pitchFamily="34" charset="0"/>
                <a:ea typeface="MS PGothic" pitchFamily="34" charset="-128"/>
              </a:defRPr>
            </a:lvl7pPr>
            <a:lvl8pPr marL="3467748" indent="-231183" fontAlgn="base">
              <a:spcBef>
                <a:spcPct val="0"/>
              </a:spcBef>
              <a:spcAft>
                <a:spcPct val="0"/>
              </a:spcAft>
              <a:defRPr>
                <a:solidFill>
                  <a:schemeClr val="tx1"/>
                </a:solidFill>
                <a:latin typeface="Calibri" pitchFamily="34" charset="0"/>
                <a:ea typeface="MS PGothic" pitchFamily="34" charset="-128"/>
              </a:defRPr>
            </a:lvl8pPr>
            <a:lvl9pPr marL="3930114" indent="-231183" fontAlgn="base">
              <a:spcBef>
                <a:spcPct val="0"/>
              </a:spcBef>
              <a:spcAft>
                <a:spcPct val="0"/>
              </a:spcAft>
              <a:defRPr>
                <a:solidFill>
                  <a:schemeClr val="tx1"/>
                </a:solidFill>
                <a:latin typeface="Calibri" pitchFamily="34" charset="0"/>
                <a:ea typeface="MS PGothic" pitchFamily="34" charset="-128"/>
              </a:defRPr>
            </a:lvl9pPr>
          </a:lstStyle>
          <a:p>
            <a:fld id="{F344FD92-FE39-48C4-93DA-482FD3810BCD}" type="slidenum">
              <a:rPr lang="en-US" altLang="en-US"/>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6D59790F-C0CE-4771-9497-B8321DE1B0A6}" type="datetimeFigureOut">
              <a:rPr lang="en-US" altLang="en-US"/>
              <a:pPr/>
              <a:t>1/26/16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D0BE00F-3055-4E3E-A6DC-FD1917EA49BE}" type="slidenum">
              <a:rPr lang="en-US" altLang="en-US"/>
              <a:pPr/>
              <a:t>‹#›</a:t>
            </a:fld>
            <a:endParaRPr lang="en-US" altLang="en-US"/>
          </a:p>
        </p:txBody>
      </p:sp>
    </p:spTree>
    <p:extLst>
      <p:ext uri="{BB962C8B-B14F-4D97-AF65-F5344CB8AC3E}">
        <p14:creationId xmlns:p14="http://schemas.microsoft.com/office/powerpoint/2010/main" val="3775499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96EA5C6-679D-466A-A56A-05439E5ACC00}" type="datetimeFigureOut">
              <a:rPr lang="en-US" altLang="en-US"/>
              <a:pPr/>
              <a:t>1/26/16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B6E5B0A-9AB1-4DCE-8407-7613F4B77602}" type="slidenum">
              <a:rPr lang="en-US" altLang="en-US"/>
              <a:pPr/>
              <a:t>‹#›</a:t>
            </a:fld>
            <a:endParaRPr lang="en-US" altLang="en-US"/>
          </a:p>
        </p:txBody>
      </p:sp>
    </p:spTree>
    <p:extLst>
      <p:ext uri="{BB962C8B-B14F-4D97-AF65-F5344CB8AC3E}">
        <p14:creationId xmlns:p14="http://schemas.microsoft.com/office/powerpoint/2010/main" val="647261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9DD7A2C-CCB4-4AD7-B9E7-5D279242B003}" type="datetimeFigureOut">
              <a:rPr lang="en-US" altLang="en-US"/>
              <a:pPr/>
              <a:t>1/26/16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D65AF0A-39DE-4602-8415-DD027D491857}" type="slidenum">
              <a:rPr lang="en-US" altLang="en-US"/>
              <a:pPr/>
              <a:t>‹#›</a:t>
            </a:fld>
            <a:endParaRPr lang="en-US" altLang="en-US"/>
          </a:p>
        </p:txBody>
      </p:sp>
    </p:spTree>
    <p:extLst>
      <p:ext uri="{BB962C8B-B14F-4D97-AF65-F5344CB8AC3E}">
        <p14:creationId xmlns:p14="http://schemas.microsoft.com/office/powerpoint/2010/main" val="1497183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B94BE6E-3574-40FF-A971-DD59C7DD7A95}" type="datetimeFigureOut">
              <a:rPr lang="en-US" altLang="en-US"/>
              <a:pPr/>
              <a:t>1/26/16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42717A1-844E-4114-AFF0-90ED413AB5E2}" type="slidenum">
              <a:rPr lang="en-US" altLang="en-US"/>
              <a:pPr/>
              <a:t>‹#›</a:t>
            </a:fld>
            <a:endParaRPr lang="en-US" altLang="en-US"/>
          </a:p>
        </p:txBody>
      </p:sp>
    </p:spTree>
    <p:extLst>
      <p:ext uri="{BB962C8B-B14F-4D97-AF65-F5344CB8AC3E}">
        <p14:creationId xmlns:p14="http://schemas.microsoft.com/office/powerpoint/2010/main" val="1427510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6E9D2B45-CADD-4C43-9A99-2227D76AF201}" type="datetimeFigureOut">
              <a:rPr lang="en-US" altLang="en-US"/>
              <a:pPr/>
              <a:t>1/26/16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C01202E-1A13-4538-AA45-C547615DB03F}" type="slidenum">
              <a:rPr lang="en-US" altLang="en-US"/>
              <a:pPr/>
              <a:t>‹#›</a:t>
            </a:fld>
            <a:endParaRPr lang="en-US" altLang="en-US"/>
          </a:p>
        </p:txBody>
      </p:sp>
    </p:spTree>
    <p:extLst>
      <p:ext uri="{BB962C8B-B14F-4D97-AF65-F5344CB8AC3E}">
        <p14:creationId xmlns:p14="http://schemas.microsoft.com/office/powerpoint/2010/main" val="2201117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3AD042FF-BA9E-4B3F-8509-FF71BB83AB41}" type="datetimeFigureOut">
              <a:rPr lang="en-US" altLang="en-US"/>
              <a:pPr/>
              <a:t>1/26/16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BDB0DEF-C13C-47DC-8631-960317B22F72}" type="slidenum">
              <a:rPr lang="en-US" altLang="en-US"/>
              <a:pPr/>
              <a:t>‹#›</a:t>
            </a:fld>
            <a:endParaRPr lang="en-US" altLang="en-US"/>
          </a:p>
        </p:txBody>
      </p:sp>
    </p:spTree>
    <p:extLst>
      <p:ext uri="{BB962C8B-B14F-4D97-AF65-F5344CB8AC3E}">
        <p14:creationId xmlns:p14="http://schemas.microsoft.com/office/powerpoint/2010/main" val="85536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8A001AD4-F4DE-4916-9C73-7DA9B177194A}" type="datetimeFigureOut">
              <a:rPr lang="en-US" altLang="en-US"/>
              <a:pPr/>
              <a:t>1/26/16</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D05FD80-05B4-411E-8762-9E452703097C}" type="slidenum">
              <a:rPr lang="en-US" altLang="en-US"/>
              <a:pPr/>
              <a:t>‹#›</a:t>
            </a:fld>
            <a:endParaRPr lang="en-US" altLang="en-US"/>
          </a:p>
        </p:txBody>
      </p:sp>
    </p:spTree>
    <p:extLst>
      <p:ext uri="{BB962C8B-B14F-4D97-AF65-F5344CB8AC3E}">
        <p14:creationId xmlns:p14="http://schemas.microsoft.com/office/powerpoint/2010/main" val="1747389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CB165D42-0BBB-4B38-BDCD-ECD0325DB791}" type="datetimeFigureOut">
              <a:rPr lang="en-US" altLang="en-US"/>
              <a:pPr/>
              <a:t>1/26/16</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D9264AB3-97BE-4BDC-A8D6-BBC9BAF563B6}" type="slidenum">
              <a:rPr lang="en-US" altLang="en-US"/>
              <a:pPr/>
              <a:t>‹#›</a:t>
            </a:fld>
            <a:endParaRPr lang="en-US" altLang="en-US"/>
          </a:p>
        </p:txBody>
      </p:sp>
    </p:spTree>
    <p:extLst>
      <p:ext uri="{BB962C8B-B14F-4D97-AF65-F5344CB8AC3E}">
        <p14:creationId xmlns:p14="http://schemas.microsoft.com/office/powerpoint/2010/main" val="2736999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1752000-1824-4F7B-8DFF-B083A2E57B40}" type="datetimeFigureOut">
              <a:rPr lang="en-US" altLang="en-US"/>
              <a:pPr/>
              <a:t>1/26/16</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4B4051F-D907-4B81-B4BC-7B88F8381F58}" type="slidenum">
              <a:rPr lang="en-US" altLang="en-US"/>
              <a:pPr/>
              <a:t>‹#›</a:t>
            </a:fld>
            <a:endParaRPr lang="en-US" altLang="en-US"/>
          </a:p>
        </p:txBody>
      </p:sp>
    </p:spTree>
    <p:extLst>
      <p:ext uri="{BB962C8B-B14F-4D97-AF65-F5344CB8AC3E}">
        <p14:creationId xmlns:p14="http://schemas.microsoft.com/office/powerpoint/2010/main" val="37143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CFB1B4F7-33DF-478D-95F1-341FA54ED062}" type="datetimeFigureOut">
              <a:rPr lang="en-US" altLang="en-US"/>
              <a:pPr/>
              <a:t>1/26/16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F21AE37-388C-4631-9DB6-9F9CCB458663}" type="slidenum">
              <a:rPr lang="en-US" altLang="en-US"/>
              <a:pPr/>
              <a:t>‹#›</a:t>
            </a:fld>
            <a:endParaRPr lang="en-US" altLang="en-US"/>
          </a:p>
        </p:txBody>
      </p:sp>
    </p:spTree>
    <p:extLst>
      <p:ext uri="{BB962C8B-B14F-4D97-AF65-F5344CB8AC3E}">
        <p14:creationId xmlns:p14="http://schemas.microsoft.com/office/powerpoint/2010/main" val="387205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D942DEB6-007D-4694-B010-D0C2BE4BDD1B}" type="datetimeFigureOut">
              <a:rPr lang="en-US" altLang="en-US"/>
              <a:pPr/>
              <a:t>1/26/16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950A603-84B8-44D0-81D8-CA02A56CEA20}" type="slidenum">
              <a:rPr lang="en-US" altLang="en-US"/>
              <a:pPr/>
              <a:t>‹#›</a:t>
            </a:fld>
            <a:endParaRPr lang="en-US" altLang="en-US"/>
          </a:p>
        </p:txBody>
      </p:sp>
    </p:spTree>
    <p:extLst>
      <p:ext uri="{BB962C8B-B14F-4D97-AF65-F5344CB8AC3E}">
        <p14:creationId xmlns:p14="http://schemas.microsoft.com/office/powerpoint/2010/main" val="11548013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8CDFAB98-3681-4CDD-8562-D7B5315EEA66}" type="datetimeFigureOut">
              <a:rPr lang="en-US" altLang="en-US"/>
              <a:pPr/>
              <a:t>1/26/16</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0CE2F8F-C4B7-4AA0-BB28-FF3482E9169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S PGothic" pitchFamily="34" charset="-128"/>
          <a:cs typeface="+mj-cs"/>
        </a:defRPr>
      </a:lvl1pPr>
      <a:lvl2pPr algn="ctr" rtl="0" fontAlgn="base">
        <a:spcBef>
          <a:spcPct val="0"/>
        </a:spcBef>
        <a:spcAft>
          <a:spcPct val="0"/>
        </a:spcAft>
        <a:defRPr sz="4400">
          <a:solidFill>
            <a:schemeClr val="tx1"/>
          </a:solidFill>
          <a:latin typeface="Calibri" pitchFamily="34" charset="0"/>
          <a:ea typeface="MS PGothic" pitchFamily="34" charset="-128"/>
        </a:defRPr>
      </a:lvl2pPr>
      <a:lvl3pPr algn="ctr" rtl="0" fontAlgn="base">
        <a:spcBef>
          <a:spcPct val="0"/>
        </a:spcBef>
        <a:spcAft>
          <a:spcPct val="0"/>
        </a:spcAft>
        <a:defRPr sz="4400">
          <a:solidFill>
            <a:schemeClr val="tx1"/>
          </a:solidFill>
          <a:latin typeface="Calibri" pitchFamily="34" charset="0"/>
          <a:ea typeface="MS PGothic" pitchFamily="34" charset="-128"/>
        </a:defRPr>
      </a:lvl3pPr>
      <a:lvl4pPr algn="ctr" rtl="0" fontAlgn="base">
        <a:spcBef>
          <a:spcPct val="0"/>
        </a:spcBef>
        <a:spcAft>
          <a:spcPct val="0"/>
        </a:spcAft>
        <a:defRPr sz="4400">
          <a:solidFill>
            <a:schemeClr val="tx1"/>
          </a:solidFill>
          <a:latin typeface="Calibri" pitchFamily="34" charset="0"/>
          <a:ea typeface="MS PGothic" pitchFamily="34" charset="-128"/>
        </a:defRPr>
      </a:lvl4pPr>
      <a:lvl5pPr algn="ctr" rtl="0" fontAlgn="base">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ea typeface="MS PGothic" pitchFamily="34" charset="-128"/>
        </a:defRPr>
      </a:lvl6pPr>
      <a:lvl7pPr marL="914400" algn="ctr" rtl="0" fontAlgn="base">
        <a:spcBef>
          <a:spcPct val="0"/>
        </a:spcBef>
        <a:spcAft>
          <a:spcPct val="0"/>
        </a:spcAft>
        <a:defRPr sz="4400">
          <a:solidFill>
            <a:schemeClr val="tx1"/>
          </a:solidFill>
          <a:latin typeface="Calibri" pitchFamily="34" charset="0"/>
          <a:ea typeface="MS PGothic" pitchFamily="34" charset="-128"/>
        </a:defRPr>
      </a:lvl7pPr>
      <a:lvl8pPr marL="1371600" algn="ctr" rtl="0" fontAlgn="base">
        <a:spcBef>
          <a:spcPct val="0"/>
        </a:spcBef>
        <a:spcAft>
          <a:spcPct val="0"/>
        </a:spcAft>
        <a:defRPr sz="4400">
          <a:solidFill>
            <a:schemeClr val="tx1"/>
          </a:solidFill>
          <a:latin typeface="Calibri" pitchFamily="34" charset="0"/>
          <a:ea typeface="MS PGothic" pitchFamily="34" charset="-128"/>
        </a:defRPr>
      </a:lvl8pPr>
      <a:lvl9pPr marL="1828800" algn="ctr"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hyperlink" Target="http://www.cde.ca.gov/ta/tg/sa/sbacinterimassess.asp" TargetMode="External"/><Relationship Id="rId4" Type="http://schemas.openxmlformats.org/officeDocument/2006/relationships/hyperlink" Target="http://www.smarterbalanced.org/interim-assessments/" TargetMode="External"/><Relationship Id="rId5" Type="http://schemas.openxmlformats.org/officeDocument/2006/relationships/hyperlink" Target="https://www.smarterbalancedlibrary.org/content/understandingmarter-balanced-interim-assessments" TargetMode="External"/><Relationship Id="rId6" Type="http://schemas.openxmlformats.org/officeDocument/2006/relationships/hyperlink" Target="https://www.smarterbalancedlibrary.org/content/using-interim-assessment-blocks-support-teaching-and-learning"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itle 1"/>
          <p:cNvSpPr>
            <a:spLocks noGrp="1"/>
          </p:cNvSpPr>
          <p:nvPr>
            <p:ph type="ctrTitle"/>
          </p:nvPr>
        </p:nvSpPr>
        <p:spPr/>
        <p:txBody>
          <a:bodyPr/>
          <a:lstStyle/>
          <a:p>
            <a:endParaRPr lang="en-US" altLang="en-US" smtClean="0"/>
          </a:p>
        </p:txBody>
      </p:sp>
      <p:sp>
        <p:nvSpPr>
          <p:cNvPr id="3" name="Subtitle 2"/>
          <p:cNvSpPr>
            <a:spLocks noGrp="1"/>
          </p:cNvSpPr>
          <p:nvPr>
            <p:ph type="subTitle" idx="1"/>
          </p:nvPr>
        </p:nvSpPr>
        <p:spPr/>
        <p:txBody>
          <a:bodyPr rtlCol="0">
            <a:normAutofit/>
          </a:bodyPr>
          <a:lstStyle/>
          <a:p>
            <a:pPr fontAlgn="auto">
              <a:spcAft>
                <a:spcPts val="0"/>
              </a:spcAft>
              <a:defRPr/>
            </a:pPr>
            <a:endParaRPr lang="en-US">
              <a:ea typeface="+mn-ea"/>
            </a:endParaRPr>
          </a:p>
        </p:txBody>
      </p:sp>
      <p:pic>
        <p:nvPicPr>
          <p:cNvPr id="2051" name="Picture 3" descr="http://earlychildtrainingcenter.com/wp-content/uploads/2014/01/lead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988" y="-139700"/>
            <a:ext cx="10842626" cy="722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4"/>
          <p:cNvSpPr txBox="1">
            <a:spLocks/>
          </p:cNvSpPr>
          <p:nvPr/>
        </p:nvSpPr>
        <p:spPr bwMode="auto">
          <a:xfrm>
            <a:off x="381000" y="228600"/>
            <a:ext cx="5791200" cy="243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fontAlgn="base">
              <a:spcBef>
                <a:spcPct val="0"/>
              </a:spcBef>
              <a:spcAft>
                <a:spcPct val="0"/>
              </a:spcAft>
              <a:defRPr>
                <a:solidFill>
                  <a:schemeClr val="tx1"/>
                </a:solidFill>
                <a:latin typeface="Calibri" pitchFamily="34" charset="0"/>
                <a:ea typeface="MS PGothic" pitchFamily="34" charset="-128"/>
              </a:defRPr>
            </a:lvl6pPr>
            <a:lvl7pPr marL="2971800" indent="-228600" fontAlgn="base">
              <a:spcBef>
                <a:spcPct val="0"/>
              </a:spcBef>
              <a:spcAft>
                <a:spcPct val="0"/>
              </a:spcAft>
              <a:defRPr>
                <a:solidFill>
                  <a:schemeClr val="tx1"/>
                </a:solidFill>
                <a:latin typeface="Calibri" pitchFamily="34" charset="0"/>
                <a:ea typeface="MS PGothic" pitchFamily="34" charset="-128"/>
              </a:defRPr>
            </a:lvl7pPr>
            <a:lvl8pPr marL="3429000" indent="-228600" fontAlgn="base">
              <a:spcBef>
                <a:spcPct val="0"/>
              </a:spcBef>
              <a:spcAft>
                <a:spcPct val="0"/>
              </a:spcAft>
              <a:defRPr>
                <a:solidFill>
                  <a:schemeClr val="tx1"/>
                </a:solidFill>
                <a:latin typeface="Calibri" pitchFamily="34" charset="0"/>
                <a:ea typeface="MS PGothic" pitchFamily="34" charset="-128"/>
              </a:defRPr>
            </a:lvl8pPr>
            <a:lvl9pPr marL="3886200" indent="-228600" fontAlgn="base">
              <a:spcBef>
                <a:spcPct val="0"/>
              </a:spcBef>
              <a:spcAft>
                <a:spcPct val="0"/>
              </a:spcAft>
              <a:defRPr>
                <a:solidFill>
                  <a:schemeClr val="tx1"/>
                </a:solidFill>
                <a:latin typeface="Calibri" pitchFamily="34" charset="0"/>
                <a:ea typeface="MS PGothic" pitchFamily="34" charset="-128"/>
              </a:defRPr>
            </a:lvl9pPr>
          </a:lstStyle>
          <a:p>
            <a:r>
              <a:rPr lang="en-US" altLang="en-US" sz="3600" b="1" dirty="0" smtClean="0">
                <a:latin typeface="Century Gothic" pitchFamily="34" charset="0"/>
              </a:rPr>
              <a:t>SBAC Interim Assessment Hand Scoring Support</a:t>
            </a:r>
          </a:p>
          <a:p>
            <a:r>
              <a:rPr lang="en-US" altLang="en-US" sz="3600" b="1" dirty="0" smtClean="0">
                <a:latin typeface="Century Gothic" pitchFamily="34" charset="0"/>
              </a:rPr>
              <a:t>Edited</a:t>
            </a:r>
            <a:r>
              <a:rPr lang="en-US" altLang="en-US" sz="3600" b="1" dirty="0">
                <a:latin typeface="Century Gothic" pitchFamily="34" charset="0"/>
              </a:rPr>
              <a:t> </a:t>
            </a:r>
            <a:r>
              <a:rPr lang="en-US" altLang="en-US" sz="3600" b="1" dirty="0" smtClean="0">
                <a:latin typeface="Century Gothic" pitchFamily="34" charset="0"/>
              </a:rPr>
              <a:t>January 25, 2016</a:t>
            </a:r>
            <a:endParaRPr lang="en-US" altLang="en-US" sz="1600" dirty="0">
              <a:latin typeface="Century Gothic"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Content Placeholder 2"/>
          <p:cNvSpPr>
            <a:spLocks noGrp="1"/>
          </p:cNvSpPr>
          <p:nvPr>
            <p:ph idx="1"/>
          </p:nvPr>
        </p:nvSpPr>
        <p:spPr>
          <a:xfrm>
            <a:off x="304800" y="1676400"/>
            <a:ext cx="8153400" cy="4876800"/>
          </a:xfrm>
        </p:spPr>
        <p:txBody>
          <a:bodyPr/>
          <a:lstStyle/>
          <a:p>
            <a:pPr>
              <a:spcBef>
                <a:spcPct val="0"/>
              </a:spcBef>
            </a:pPr>
            <a:r>
              <a:rPr lang="en-US" altLang="en-US" dirty="0" smtClean="0"/>
              <a:t>Training Guide</a:t>
            </a:r>
          </a:p>
          <a:p>
            <a:pPr lvl="1">
              <a:spcBef>
                <a:spcPct val="0"/>
              </a:spcBef>
            </a:pPr>
            <a:r>
              <a:rPr lang="en-US" altLang="en-US" dirty="0" smtClean="0"/>
              <a:t>Provides information about the item</a:t>
            </a:r>
          </a:p>
          <a:p>
            <a:pPr lvl="1">
              <a:spcBef>
                <a:spcPct val="0"/>
              </a:spcBef>
            </a:pPr>
            <a:r>
              <a:rPr lang="en-US" altLang="en-US" dirty="0" smtClean="0"/>
              <a:t>Scoring rubric</a:t>
            </a:r>
            <a:endParaRPr lang="en-US" altLang="en-US" sz="3200" dirty="0" smtClean="0"/>
          </a:p>
          <a:p>
            <a:pPr>
              <a:spcBef>
                <a:spcPts val="1200"/>
              </a:spcBef>
            </a:pPr>
            <a:r>
              <a:rPr lang="en-US" altLang="en-US" dirty="0" smtClean="0"/>
              <a:t>Exemplars</a:t>
            </a:r>
          </a:p>
          <a:p>
            <a:pPr lvl="1">
              <a:spcBef>
                <a:spcPct val="0"/>
              </a:spcBef>
            </a:pPr>
            <a:r>
              <a:rPr lang="en-US" altLang="en-US" dirty="0" smtClean="0"/>
              <a:t>Prep Set</a:t>
            </a:r>
          </a:p>
          <a:p>
            <a:pPr lvl="2">
              <a:spcBef>
                <a:spcPct val="0"/>
              </a:spcBef>
            </a:pPr>
            <a:r>
              <a:rPr lang="en-US" altLang="en-US" dirty="0" smtClean="0"/>
              <a:t>Student responses with scores and annotations</a:t>
            </a:r>
          </a:p>
          <a:p>
            <a:pPr lvl="1">
              <a:spcBef>
                <a:spcPts val="1200"/>
              </a:spcBef>
            </a:pPr>
            <a:r>
              <a:rPr lang="en-US" altLang="en-US" dirty="0" smtClean="0"/>
              <a:t>Check Set</a:t>
            </a:r>
          </a:p>
          <a:p>
            <a:pPr lvl="2">
              <a:spcBef>
                <a:spcPct val="0"/>
              </a:spcBef>
            </a:pPr>
            <a:r>
              <a:rPr lang="en-US" altLang="en-US" dirty="0" smtClean="0"/>
              <a:t>Student responses without scores</a:t>
            </a:r>
          </a:p>
          <a:p>
            <a:pPr lvl="2">
              <a:spcBef>
                <a:spcPct val="0"/>
              </a:spcBef>
            </a:pPr>
            <a:r>
              <a:rPr lang="en-US" altLang="en-US" dirty="0" smtClean="0"/>
              <a:t>Can be used to practice scoring </a:t>
            </a:r>
          </a:p>
          <a:p>
            <a:pPr lvl="2">
              <a:spcBef>
                <a:spcPct val="0"/>
              </a:spcBef>
            </a:pPr>
            <a:r>
              <a:rPr lang="en-US" altLang="en-US" dirty="0" smtClean="0"/>
              <a:t>Includes answer key</a:t>
            </a:r>
          </a:p>
        </p:txBody>
      </p:sp>
      <p:sp>
        <p:nvSpPr>
          <p:cNvPr id="6" name="Rectangle 5"/>
          <p:cNvSpPr/>
          <p:nvPr/>
        </p:nvSpPr>
        <p:spPr>
          <a:xfrm>
            <a:off x="-1" y="305118"/>
            <a:ext cx="6096001" cy="1080559"/>
          </a:xfrm>
          <a:prstGeom prst="rect">
            <a:avLst/>
          </a:prstGeom>
          <a:solidFill>
            <a:srgbClr val="000090">
              <a:alpha val="84000"/>
            </a:srgbClr>
          </a:solidFill>
          <a:ln w="101600" cmpd="sng">
            <a:noFill/>
            <a:miter lim="800000"/>
          </a:ln>
          <a:effectLst>
            <a:outerShdw blurRad="50800" dist="38100" dir="2700000" algn="tl" rotWithShape="0">
              <a:prstClr val="black">
                <a:alpha val="40000"/>
              </a:prstClr>
            </a:outerShdw>
          </a:effectLst>
          <a:scene3d>
            <a:camera prst="orthographicFront"/>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b="1" dirty="0">
                <a:solidFill>
                  <a:schemeClr val="bg1"/>
                </a:solidFill>
                <a:latin typeface="Century Gothic"/>
                <a:cs typeface="Century Gothic"/>
              </a:rPr>
              <a:t>Reflecting on IAB </a:t>
            </a:r>
          </a:p>
          <a:p>
            <a:pPr algn="ctr" fontAlgn="auto">
              <a:spcBef>
                <a:spcPts val="0"/>
              </a:spcBef>
              <a:spcAft>
                <a:spcPts val="0"/>
              </a:spcAft>
              <a:defRPr/>
            </a:pPr>
            <a:r>
              <a:rPr lang="en-US" sz="3200" b="1" dirty="0" smtClean="0">
                <a:solidFill>
                  <a:schemeClr val="bg1"/>
                </a:solidFill>
                <a:latin typeface="Century Gothic"/>
                <a:cs typeface="Century Gothic"/>
              </a:rPr>
              <a:t>Hand Scoring Items</a:t>
            </a:r>
            <a:endParaRPr lang="en-US" sz="3200" b="1" dirty="0">
              <a:solidFill>
                <a:schemeClr val="bg1"/>
              </a:solidFill>
              <a:latin typeface="Century Gothic"/>
              <a:cs typeface="Century Gothic"/>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305118"/>
            <a:ext cx="6096001" cy="1080559"/>
          </a:xfrm>
          <a:prstGeom prst="rect">
            <a:avLst/>
          </a:prstGeom>
          <a:solidFill>
            <a:srgbClr val="000090">
              <a:alpha val="84000"/>
            </a:srgbClr>
          </a:solidFill>
          <a:ln w="101600" cmpd="sng">
            <a:noFill/>
            <a:miter lim="800000"/>
          </a:ln>
          <a:effectLst>
            <a:outerShdw blurRad="50800" dist="38100" dir="2700000" algn="tl" rotWithShape="0">
              <a:prstClr val="black">
                <a:alpha val="40000"/>
              </a:prstClr>
            </a:outerShdw>
          </a:effectLst>
          <a:scene3d>
            <a:camera prst="orthographicFront"/>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b="1" dirty="0">
                <a:solidFill>
                  <a:schemeClr val="bg1"/>
                </a:solidFill>
                <a:latin typeface="Century Gothic"/>
                <a:cs typeface="Century Gothic"/>
              </a:rPr>
              <a:t>Reflecting on IAB </a:t>
            </a:r>
            <a:endParaRPr lang="en-US" sz="3200" b="1" dirty="0" smtClean="0">
              <a:solidFill>
                <a:schemeClr val="bg1"/>
              </a:solidFill>
              <a:latin typeface="Century Gothic"/>
              <a:cs typeface="Century Gothic"/>
            </a:endParaRPr>
          </a:p>
          <a:p>
            <a:pPr algn="ctr" fontAlgn="auto">
              <a:spcBef>
                <a:spcPts val="0"/>
              </a:spcBef>
              <a:spcAft>
                <a:spcPts val="0"/>
              </a:spcAft>
              <a:defRPr/>
            </a:pPr>
            <a:r>
              <a:rPr lang="en-US" sz="3200" b="1" dirty="0" smtClean="0">
                <a:solidFill>
                  <a:schemeClr val="bg1"/>
                </a:solidFill>
                <a:latin typeface="Century Gothic"/>
                <a:cs typeface="Century Gothic"/>
              </a:rPr>
              <a:t>Hand </a:t>
            </a:r>
            <a:r>
              <a:rPr lang="en-US" sz="3200" b="1" dirty="0">
                <a:solidFill>
                  <a:schemeClr val="bg1"/>
                </a:solidFill>
                <a:latin typeface="Century Gothic"/>
                <a:cs typeface="Century Gothic"/>
              </a:rPr>
              <a:t>Scoring Items</a:t>
            </a:r>
          </a:p>
        </p:txBody>
      </p:sp>
      <p:pic>
        <p:nvPicPr>
          <p:cNvPr id="41988"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057400"/>
            <a:ext cx="8053388"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ounded Rectangle 5"/>
          <p:cNvSpPr/>
          <p:nvPr/>
        </p:nvSpPr>
        <p:spPr>
          <a:xfrm>
            <a:off x="6019800" y="5334000"/>
            <a:ext cx="2057400" cy="533400"/>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ight Arrow 7"/>
          <p:cNvSpPr/>
          <p:nvPr/>
        </p:nvSpPr>
        <p:spPr>
          <a:xfrm rot="20305066">
            <a:off x="5041900" y="6016625"/>
            <a:ext cx="977900" cy="484188"/>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149096973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4288"/>
            <a:ext cx="8939213" cy="6578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 y="305118"/>
            <a:ext cx="6096001" cy="1080559"/>
          </a:xfrm>
          <a:prstGeom prst="rect">
            <a:avLst/>
          </a:prstGeom>
          <a:solidFill>
            <a:srgbClr val="000090">
              <a:alpha val="84000"/>
            </a:srgbClr>
          </a:solidFill>
          <a:ln w="101600" cmpd="sng">
            <a:noFill/>
            <a:miter lim="800000"/>
          </a:ln>
          <a:effectLst>
            <a:outerShdw blurRad="50800" dist="38100" dir="2700000" algn="tl" rotWithShape="0">
              <a:prstClr val="black">
                <a:alpha val="40000"/>
              </a:prstClr>
            </a:outerShdw>
          </a:effectLst>
          <a:scene3d>
            <a:camera prst="orthographicFront"/>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b="1" dirty="0">
                <a:solidFill>
                  <a:schemeClr val="bg1"/>
                </a:solidFill>
                <a:latin typeface="Century Gothic"/>
                <a:cs typeface="Century Gothic"/>
              </a:rPr>
              <a:t>Reflecting on IAB </a:t>
            </a:r>
            <a:endParaRPr lang="en-US" sz="3200" b="1" dirty="0" smtClean="0">
              <a:solidFill>
                <a:schemeClr val="bg1"/>
              </a:solidFill>
              <a:latin typeface="Century Gothic"/>
              <a:cs typeface="Century Gothic"/>
            </a:endParaRPr>
          </a:p>
          <a:p>
            <a:pPr algn="ctr" fontAlgn="auto">
              <a:spcBef>
                <a:spcPts val="0"/>
              </a:spcBef>
              <a:spcAft>
                <a:spcPts val="0"/>
              </a:spcAft>
              <a:defRPr/>
            </a:pPr>
            <a:r>
              <a:rPr lang="en-US" sz="3200" b="1" dirty="0" smtClean="0">
                <a:solidFill>
                  <a:schemeClr val="bg1"/>
                </a:solidFill>
                <a:latin typeface="Century Gothic"/>
                <a:cs typeface="Century Gothic"/>
              </a:rPr>
              <a:t>Hand </a:t>
            </a:r>
            <a:r>
              <a:rPr lang="en-US" sz="3200" b="1" dirty="0">
                <a:solidFill>
                  <a:schemeClr val="bg1"/>
                </a:solidFill>
                <a:latin typeface="Century Gothic"/>
                <a:cs typeface="Century Gothic"/>
              </a:rPr>
              <a:t>Scoring Items</a:t>
            </a:r>
          </a:p>
        </p:txBody>
      </p:sp>
      <p:sp>
        <p:nvSpPr>
          <p:cNvPr id="6" name="Rounded Rectangle 5"/>
          <p:cNvSpPr/>
          <p:nvPr/>
        </p:nvSpPr>
        <p:spPr>
          <a:xfrm>
            <a:off x="2362200" y="4267200"/>
            <a:ext cx="1905000" cy="609600"/>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ight Arrow 6"/>
          <p:cNvSpPr/>
          <p:nvPr/>
        </p:nvSpPr>
        <p:spPr>
          <a:xfrm rot="12325698">
            <a:off x="4095750" y="4987925"/>
            <a:ext cx="977900" cy="484188"/>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175032894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1" y="2590800"/>
            <a:ext cx="8458200" cy="6121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1" y="305118"/>
            <a:ext cx="6096001" cy="1080559"/>
          </a:xfrm>
          <a:prstGeom prst="rect">
            <a:avLst/>
          </a:prstGeom>
          <a:solidFill>
            <a:srgbClr val="000090">
              <a:alpha val="84000"/>
            </a:srgbClr>
          </a:solidFill>
          <a:ln w="101600" cmpd="sng">
            <a:noFill/>
            <a:miter lim="800000"/>
          </a:ln>
          <a:effectLst>
            <a:outerShdw blurRad="50800" dist="38100" dir="2700000" algn="tl" rotWithShape="0">
              <a:prstClr val="black">
                <a:alpha val="40000"/>
              </a:prstClr>
            </a:outerShdw>
          </a:effectLst>
          <a:scene3d>
            <a:camera prst="orthographicFront"/>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b="1" dirty="0">
                <a:solidFill>
                  <a:schemeClr val="bg1"/>
                </a:solidFill>
                <a:latin typeface="Century Gothic"/>
                <a:cs typeface="Century Gothic"/>
              </a:rPr>
              <a:t>Reflecting on IAB </a:t>
            </a:r>
            <a:endParaRPr lang="en-US" sz="3200" b="1" dirty="0" smtClean="0">
              <a:solidFill>
                <a:schemeClr val="bg1"/>
              </a:solidFill>
              <a:latin typeface="Century Gothic"/>
              <a:cs typeface="Century Gothic"/>
            </a:endParaRPr>
          </a:p>
          <a:p>
            <a:pPr algn="ctr" fontAlgn="auto">
              <a:spcBef>
                <a:spcPts val="0"/>
              </a:spcBef>
              <a:spcAft>
                <a:spcPts val="0"/>
              </a:spcAft>
              <a:defRPr/>
            </a:pPr>
            <a:r>
              <a:rPr lang="en-US" sz="3200" b="1" dirty="0" smtClean="0">
                <a:solidFill>
                  <a:schemeClr val="bg1"/>
                </a:solidFill>
                <a:latin typeface="Century Gothic"/>
                <a:cs typeface="Century Gothic"/>
              </a:rPr>
              <a:t>Hand </a:t>
            </a:r>
            <a:r>
              <a:rPr lang="en-US" sz="3200" b="1" dirty="0">
                <a:solidFill>
                  <a:schemeClr val="bg1"/>
                </a:solidFill>
                <a:latin typeface="Century Gothic"/>
                <a:cs typeface="Century Gothic"/>
              </a:rPr>
              <a:t>Scoring Items</a:t>
            </a:r>
          </a:p>
        </p:txBody>
      </p:sp>
      <p:sp>
        <p:nvSpPr>
          <p:cNvPr id="6" name="Rounded Rectangle 5"/>
          <p:cNvSpPr/>
          <p:nvPr/>
        </p:nvSpPr>
        <p:spPr>
          <a:xfrm>
            <a:off x="6934200" y="2514600"/>
            <a:ext cx="762000" cy="457200"/>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ight Arrow 7"/>
          <p:cNvSpPr/>
          <p:nvPr/>
        </p:nvSpPr>
        <p:spPr>
          <a:xfrm rot="7563954">
            <a:off x="7447354" y="1515510"/>
            <a:ext cx="979488" cy="484187"/>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305118"/>
            <a:ext cx="6096001" cy="1080559"/>
          </a:xfrm>
          <a:prstGeom prst="rect">
            <a:avLst/>
          </a:prstGeom>
          <a:solidFill>
            <a:srgbClr val="000090">
              <a:alpha val="84000"/>
            </a:srgbClr>
          </a:solidFill>
          <a:ln w="101600" cmpd="sng">
            <a:noFill/>
            <a:miter lim="800000"/>
          </a:ln>
          <a:effectLst>
            <a:outerShdw blurRad="50800" dist="38100" dir="2700000" algn="tl" rotWithShape="0">
              <a:prstClr val="black">
                <a:alpha val="40000"/>
              </a:prstClr>
            </a:outerShdw>
          </a:effectLst>
          <a:scene3d>
            <a:camera prst="orthographicFront"/>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b="1" dirty="0">
                <a:solidFill>
                  <a:schemeClr val="bg1"/>
                </a:solidFill>
                <a:latin typeface="Century Gothic"/>
                <a:cs typeface="Century Gothic"/>
              </a:rPr>
              <a:t>Reflecting on IAB </a:t>
            </a:r>
            <a:endParaRPr lang="en-US" sz="3200" b="1" dirty="0" smtClean="0">
              <a:solidFill>
                <a:schemeClr val="bg1"/>
              </a:solidFill>
              <a:latin typeface="Century Gothic"/>
              <a:cs typeface="Century Gothic"/>
            </a:endParaRPr>
          </a:p>
          <a:p>
            <a:pPr algn="ctr" fontAlgn="auto">
              <a:spcBef>
                <a:spcPts val="0"/>
              </a:spcBef>
              <a:spcAft>
                <a:spcPts val="0"/>
              </a:spcAft>
              <a:defRPr/>
            </a:pPr>
            <a:r>
              <a:rPr lang="en-US" sz="3200" b="1" dirty="0" smtClean="0">
                <a:solidFill>
                  <a:schemeClr val="bg1"/>
                </a:solidFill>
                <a:latin typeface="Century Gothic"/>
                <a:cs typeface="Century Gothic"/>
              </a:rPr>
              <a:t>Hand </a:t>
            </a:r>
            <a:r>
              <a:rPr lang="en-US" sz="3200" b="1" dirty="0">
                <a:solidFill>
                  <a:schemeClr val="bg1"/>
                </a:solidFill>
                <a:latin typeface="Century Gothic"/>
                <a:cs typeface="Century Gothic"/>
              </a:rPr>
              <a:t>Scoring Items</a:t>
            </a:r>
          </a:p>
        </p:txBody>
      </p:sp>
      <p:pic>
        <p:nvPicPr>
          <p:cNvPr id="45060"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057400"/>
            <a:ext cx="10202863" cy="889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ounded Rectangle 5"/>
          <p:cNvSpPr/>
          <p:nvPr/>
        </p:nvSpPr>
        <p:spPr>
          <a:xfrm>
            <a:off x="6107113" y="3886200"/>
            <a:ext cx="2351087" cy="914400"/>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ight Arrow 7"/>
          <p:cNvSpPr/>
          <p:nvPr/>
        </p:nvSpPr>
        <p:spPr>
          <a:xfrm rot="2974045">
            <a:off x="6364288" y="3114675"/>
            <a:ext cx="979488" cy="484187"/>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310164835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3863" y="2057400"/>
            <a:ext cx="8034337" cy="410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 y="305118"/>
            <a:ext cx="6096001" cy="1080559"/>
          </a:xfrm>
          <a:prstGeom prst="rect">
            <a:avLst/>
          </a:prstGeom>
          <a:solidFill>
            <a:srgbClr val="000090">
              <a:alpha val="84000"/>
            </a:srgbClr>
          </a:solidFill>
          <a:ln w="101600" cmpd="sng">
            <a:noFill/>
            <a:miter lim="800000"/>
          </a:ln>
          <a:effectLst>
            <a:outerShdw blurRad="50800" dist="38100" dir="2700000" algn="tl" rotWithShape="0">
              <a:prstClr val="black">
                <a:alpha val="40000"/>
              </a:prstClr>
            </a:outerShdw>
          </a:effectLst>
          <a:scene3d>
            <a:camera prst="orthographicFront"/>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b="1" dirty="0">
                <a:solidFill>
                  <a:schemeClr val="bg1"/>
                </a:solidFill>
                <a:latin typeface="Century Gothic"/>
                <a:cs typeface="Century Gothic"/>
              </a:rPr>
              <a:t>Reflecting on IAB </a:t>
            </a:r>
            <a:endParaRPr lang="en-US" sz="3200" b="1" dirty="0" smtClean="0">
              <a:solidFill>
                <a:schemeClr val="bg1"/>
              </a:solidFill>
              <a:latin typeface="Century Gothic"/>
              <a:cs typeface="Century Gothic"/>
            </a:endParaRPr>
          </a:p>
          <a:p>
            <a:pPr algn="ctr" fontAlgn="auto">
              <a:spcBef>
                <a:spcPts val="0"/>
              </a:spcBef>
              <a:spcAft>
                <a:spcPts val="0"/>
              </a:spcAft>
              <a:defRPr/>
            </a:pPr>
            <a:r>
              <a:rPr lang="en-US" sz="3200" b="1" dirty="0" smtClean="0">
                <a:solidFill>
                  <a:schemeClr val="bg1"/>
                </a:solidFill>
                <a:latin typeface="Century Gothic"/>
                <a:cs typeface="Century Gothic"/>
              </a:rPr>
              <a:t>Hand </a:t>
            </a:r>
            <a:r>
              <a:rPr lang="en-US" sz="3200" b="1" dirty="0">
                <a:solidFill>
                  <a:schemeClr val="bg1"/>
                </a:solidFill>
                <a:latin typeface="Century Gothic"/>
                <a:cs typeface="Century Gothic"/>
              </a:rPr>
              <a:t>Scoring Items</a:t>
            </a:r>
          </a:p>
        </p:txBody>
      </p:sp>
      <p:sp>
        <p:nvSpPr>
          <p:cNvPr id="6" name="Rounded Rectangle 5"/>
          <p:cNvSpPr/>
          <p:nvPr/>
        </p:nvSpPr>
        <p:spPr>
          <a:xfrm>
            <a:off x="304800" y="1939925"/>
            <a:ext cx="5791200" cy="574675"/>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ight Arrow 7"/>
          <p:cNvSpPr/>
          <p:nvPr/>
        </p:nvSpPr>
        <p:spPr>
          <a:xfrm rot="10800000">
            <a:off x="6248400" y="1984375"/>
            <a:ext cx="977900" cy="484188"/>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5913" y="2446338"/>
            <a:ext cx="85725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 y="305118"/>
            <a:ext cx="6096001" cy="1080559"/>
          </a:xfrm>
          <a:prstGeom prst="rect">
            <a:avLst/>
          </a:prstGeom>
          <a:solidFill>
            <a:srgbClr val="000090">
              <a:alpha val="84000"/>
            </a:srgbClr>
          </a:solidFill>
          <a:ln w="101600" cmpd="sng">
            <a:noFill/>
            <a:miter lim="800000"/>
          </a:ln>
          <a:effectLst>
            <a:outerShdw blurRad="50800" dist="38100" dir="2700000" algn="tl" rotWithShape="0">
              <a:prstClr val="black">
                <a:alpha val="40000"/>
              </a:prstClr>
            </a:outerShdw>
          </a:effectLst>
          <a:scene3d>
            <a:camera prst="orthographicFront"/>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b="1" dirty="0">
                <a:solidFill>
                  <a:schemeClr val="bg1"/>
                </a:solidFill>
                <a:latin typeface="Century Gothic"/>
                <a:cs typeface="Century Gothic"/>
              </a:rPr>
              <a:t>Reflecting on IAB </a:t>
            </a:r>
            <a:endParaRPr lang="en-US" sz="3200" b="1" dirty="0" smtClean="0">
              <a:solidFill>
                <a:schemeClr val="bg1"/>
              </a:solidFill>
              <a:latin typeface="Century Gothic"/>
              <a:cs typeface="Century Gothic"/>
            </a:endParaRPr>
          </a:p>
          <a:p>
            <a:pPr algn="ctr" fontAlgn="auto">
              <a:spcBef>
                <a:spcPts val="0"/>
              </a:spcBef>
              <a:spcAft>
                <a:spcPts val="0"/>
              </a:spcAft>
              <a:defRPr/>
            </a:pPr>
            <a:r>
              <a:rPr lang="en-US" sz="3200" b="1" dirty="0" smtClean="0">
                <a:solidFill>
                  <a:schemeClr val="bg1"/>
                </a:solidFill>
                <a:latin typeface="Century Gothic"/>
                <a:cs typeface="Century Gothic"/>
              </a:rPr>
              <a:t>Hand </a:t>
            </a:r>
            <a:r>
              <a:rPr lang="en-US" sz="3200" b="1" dirty="0">
                <a:solidFill>
                  <a:schemeClr val="bg1"/>
                </a:solidFill>
                <a:latin typeface="Century Gothic"/>
                <a:cs typeface="Century Gothic"/>
              </a:rPr>
              <a:t>Scoring Items</a:t>
            </a:r>
          </a:p>
        </p:txBody>
      </p:sp>
      <p:sp>
        <p:nvSpPr>
          <p:cNvPr id="6" name="Rounded Rectangle 5"/>
          <p:cNvSpPr/>
          <p:nvPr/>
        </p:nvSpPr>
        <p:spPr>
          <a:xfrm>
            <a:off x="315913" y="2446338"/>
            <a:ext cx="6084887" cy="576262"/>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ight Arrow 7"/>
          <p:cNvSpPr/>
          <p:nvPr/>
        </p:nvSpPr>
        <p:spPr>
          <a:xfrm rot="10800000">
            <a:off x="6762750" y="2468563"/>
            <a:ext cx="977900" cy="485775"/>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382000" cy="4953000"/>
          </a:xfrm>
        </p:spPr>
        <p:txBody>
          <a:bodyPr>
            <a:normAutofit/>
          </a:bodyPr>
          <a:lstStyle/>
          <a:p>
            <a:pPr>
              <a:lnSpc>
                <a:spcPct val="80000"/>
              </a:lnSpc>
              <a:spcBef>
                <a:spcPct val="0"/>
              </a:spcBef>
            </a:pPr>
            <a:r>
              <a:rPr lang="en-US" altLang="en-US" sz="2400" dirty="0" smtClean="0"/>
              <a:t>CDE’s Interim Assessments Web Page</a:t>
            </a:r>
            <a:endParaRPr lang="en-US" altLang="en-US" sz="2400" dirty="0">
              <a:solidFill>
                <a:srgbClr val="E46C0A"/>
              </a:solidFill>
            </a:endParaRPr>
          </a:p>
          <a:p>
            <a:pPr marL="0" indent="0">
              <a:lnSpc>
                <a:spcPct val="80000"/>
              </a:lnSpc>
              <a:spcBef>
                <a:spcPct val="0"/>
              </a:spcBef>
              <a:buNone/>
            </a:pPr>
            <a:r>
              <a:rPr lang="en-US" altLang="en-US" sz="2400" dirty="0" smtClean="0">
                <a:solidFill>
                  <a:srgbClr val="E46C0A"/>
                </a:solidFill>
                <a:hlinkClick r:id="rId3"/>
              </a:rPr>
              <a:t>http://www.cde.ca.gov/ta/tg/sa/sbacinterimassess.asp</a:t>
            </a:r>
            <a:r>
              <a:rPr lang="en-US" altLang="en-US" sz="2400" dirty="0" smtClean="0"/>
              <a:t> </a:t>
            </a:r>
            <a:br>
              <a:rPr lang="en-US" altLang="en-US" sz="2400" dirty="0" smtClean="0"/>
            </a:br>
            <a:endParaRPr lang="en-US" altLang="en-US" sz="2400" dirty="0" smtClean="0"/>
          </a:p>
          <a:p>
            <a:pPr>
              <a:lnSpc>
                <a:spcPct val="80000"/>
              </a:lnSpc>
              <a:spcBef>
                <a:spcPct val="0"/>
              </a:spcBef>
            </a:pPr>
            <a:r>
              <a:rPr lang="en-US" altLang="en-US" sz="2400" dirty="0" smtClean="0"/>
              <a:t>Smarter Balanced Interim Assessments Web Page</a:t>
            </a:r>
          </a:p>
          <a:p>
            <a:pPr marL="0" indent="0">
              <a:lnSpc>
                <a:spcPct val="80000"/>
              </a:lnSpc>
              <a:spcBef>
                <a:spcPct val="0"/>
              </a:spcBef>
              <a:buNone/>
            </a:pPr>
            <a:r>
              <a:rPr lang="en-US" altLang="en-US" sz="2400" dirty="0" smtClean="0">
                <a:hlinkClick r:id="rId4"/>
              </a:rPr>
              <a:t>http://www.smarterbalanced.org/interim-assessments/</a:t>
            </a:r>
            <a:r>
              <a:rPr lang="en-US" altLang="en-US" sz="2400" dirty="0" smtClean="0"/>
              <a:t> </a:t>
            </a:r>
          </a:p>
          <a:p>
            <a:pPr algn="ctr">
              <a:lnSpc>
                <a:spcPct val="80000"/>
              </a:lnSpc>
              <a:spcBef>
                <a:spcPct val="0"/>
              </a:spcBef>
              <a:buFontTx/>
              <a:buNone/>
            </a:pPr>
            <a:endParaRPr lang="en-US" altLang="en-US" sz="2400" dirty="0" smtClean="0"/>
          </a:p>
          <a:p>
            <a:pPr>
              <a:lnSpc>
                <a:spcPct val="80000"/>
              </a:lnSpc>
            </a:pPr>
            <a:r>
              <a:rPr lang="en-US" altLang="en-US" sz="2400" dirty="0" smtClean="0"/>
              <a:t>Understanding the Smarter Balanced Interim Assessments</a:t>
            </a:r>
          </a:p>
          <a:p>
            <a:pPr marL="0" indent="0">
              <a:lnSpc>
                <a:spcPct val="80000"/>
              </a:lnSpc>
              <a:buNone/>
            </a:pPr>
            <a:r>
              <a:rPr lang="en-US" altLang="en-US" sz="2400" dirty="0" smtClean="0">
                <a:hlinkClick r:id="rId5"/>
              </a:rPr>
              <a:t>https://www.smarterbalancedlibrary.org/content/understandingmarter-balanced-interim-assessments</a:t>
            </a:r>
            <a:r>
              <a:rPr lang="en-US" altLang="en-US" sz="2400" dirty="0" smtClean="0"/>
              <a:t> </a:t>
            </a:r>
          </a:p>
          <a:p>
            <a:pPr>
              <a:lnSpc>
                <a:spcPct val="80000"/>
              </a:lnSpc>
              <a:buFont typeface="Arial" pitchFamily="34" charset="0"/>
              <a:buNone/>
            </a:pPr>
            <a:endParaRPr lang="en-US" altLang="en-US" sz="2400" dirty="0" smtClean="0"/>
          </a:p>
          <a:p>
            <a:pPr>
              <a:lnSpc>
                <a:spcPct val="80000"/>
              </a:lnSpc>
            </a:pPr>
            <a:r>
              <a:rPr lang="en-US" altLang="en-US" sz="2400" dirty="0" smtClean="0"/>
              <a:t>Using the Interim Assessment Blocks to Support Teaching and Learning</a:t>
            </a:r>
          </a:p>
          <a:p>
            <a:pPr marL="0" indent="0">
              <a:lnSpc>
                <a:spcPct val="80000"/>
              </a:lnSpc>
              <a:buNone/>
            </a:pPr>
            <a:r>
              <a:rPr lang="en-US" altLang="en-US" sz="2400" dirty="0" smtClean="0">
                <a:hlinkClick r:id="rId6"/>
              </a:rPr>
              <a:t>https://www.smarterbalancedlibrary.org/content/using-interim-assessment-blocks-support-teaching-and-learning</a:t>
            </a:r>
            <a:r>
              <a:rPr lang="en-US" altLang="en-US" sz="2400" dirty="0" smtClean="0"/>
              <a:t> </a:t>
            </a:r>
          </a:p>
          <a:p>
            <a:pPr>
              <a:lnSpc>
                <a:spcPct val="80000"/>
              </a:lnSpc>
              <a:buFont typeface="Arial" pitchFamily="34" charset="0"/>
              <a:buNone/>
            </a:pPr>
            <a:endParaRPr lang="en-US" altLang="en-US" sz="2200" dirty="0" smtClean="0"/>
          </a:p>
          <a:p>
            <a:pPr algn="ctr">
              <a:lnSpc>
                <a:spcPct val="80000"/>
              </a:lnSpc>
              <a:buFont typeface="Arial" pitchFamily="34" charset="0"/>
              <a:buNone/>
            </a:pPr>
            <a:endParaRPr lang="en-US" altLang="en-US" sz="2200" dirty="0" smtClean="0"/>
          </a:p>
          <a:p>
            <a:pPr>
              <a:lnSpc>
                <a:spcPct val="80000"/>
              </a:lnSpc>
            </a:pPr>
            <a:endParaRPr lang="en-US" altLang="en-US" sz="2200" dirty="0" smtClean="0"/>
          </a:p>
          <a:p>
            <a:pPr>
              <a:lnSpc>
                <a:spcPct val="80000"/>
              </a:lnSpc>
            </a:pPr>
            <a:endParaRPr lang="en-US" altLang="en-US" sz="2200" dirty="0" smtClean="0"/>
          </a:p>
          <a:p>
            <a:pPr>
              <a:lnSpc>
                <a:spcPct val="80000"/>
              </a:lnSpc>
              <a:buFont typeface="Arial" pitchFamily="34" charset="0"/>
              <a:buNone/>
            </a:pPr>
            <a:endParaRPr lang="en-US" altLang="en-US" sz="2200" dirty="0" smtClean="0"/>
          </a:p>
          <a:p>
            <a:pPr>
              <a:lnSpc>
                <a:spcPct val="80000"/>
              </a:lnSpc>
              <a:buFont typeface="Arial" pitchFamily="34" charset="0"/>
              <a:buNone/>
            </a:pPr>
            <a:endParaRPr lang="en-US" altLang="en-US" sz="2200" dirty="0" smtClean="0"/>
          </a:p>
        </p:txBody>
      </p:sp>
      <p:sp>
        <p:nvSpPr>
          <p:cNvPr id="6" name="Rectangle 5"/>
          <p:cNvSpPr/>
          <p:nvPr/>
        </p:nvSpPr>
        <p:spPr>
          <a:xfrm>
            <a:off x="-1" y="305118"/>
            <a:ext cx="6096001" cy="1080559"/>
          </a:xfrm>
          <a:prstGeom prst="rect">
            <a:avLst/>
          </a:prstGeom>
          <a:solidFill>
            <a:srgbClr val="000090">
              <a:alpha val="84000"/>
            </a:srgbClr>
          </a:solidFill>
          <a:ln w="101600" cmpd="sng">
            <a:noFill/>
            <a:miter lim="800000"/>
          </a:ln>
          <a:effectLst>
            <a:outerShdw blurRad="50800" dist="38100" dir="2700000" algn="tl" rotWithShape="0">
              <a:prstClr val="black">
                <a:alpha val="40000"/>
              </a:prstClr>
            </a:outerShdw>
          </a:effectLst>
          <a:scene3d>
            <a:camera prst="orthographicFront"/>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b="1" dirty="0">
                <a:solidFill>
                  <a:schemeClr val="bg1"/>
                </a:solidFill>
                <a:latin typeface="Century Gothic"/>
                <a:cs typeface="Century Gothic"/>
              </a:rPr>
              <a:t>Resources</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1913</TotalTime>
  <Words>482</Words>
  <Application>Microsoft Macintosh PowerPoint</Application>
  <PresentationFormat>On-screen Show (4:3)</PresentationFormat>
  <Paragraphs>66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Purpose Objective</dc:title>
  <dc:creator>Windows User</dc:creator>
  <cp:lastModifiedBy>Lisa Ward</cp:lastModifiedBy>
  <cp:revision>65</cp:revision>
  <cp:lastPrinted>2016-01-26T16:02:28Z</cp:lastPrinted>
  <dcterms:created xsi:type="dcterms:W3CDTF">2016-01-11T14:34:27Z</dcterms:created>
  <dcterms:modified xsi:type="dcterms:W3CDTF">2016-01-26T16:07:28Z</dcterms:modified>
</cp:coreProperties>
</file>